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62" r:id="rId5"/>
    <p:sldId id="263" r:id="rId6"/>
    <p:sldId id="259" r:id="rId7"/>
    <p:sldId id="258" r:id="rId8"/>
    <p:sldId id="260" r:id="rId9"/>
    <p:sldId id="266" r:id="rId10"/>
    <p:sldId id="267" r:id="rId11"/>
    <p:sldId id="269" r:id="rId12"/>
    <p:sldId id="270"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925"/>
    <p:restoredTop sz="96327"/>
  </p:normalViewPr>
  <p:slideViewPr>
    <p:cSldViewPr snapToGrid="0" snapToObjects="1">
      <p:cViewPr varScale="1">
        <p:scale>
          <a:sx n="86" d="100"/>
          <a:sy n="86" d="100"/>
        </p:scale>
        <p:origin x="-714" y="-7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6E3EDB-24E8-584B-83DC-D7318DA4424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xmlns="" id="{CA753A82-4E38-0247-9FB1-8B99A9B954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xmlns="" id="{149068B4-3394-EB4D-B322-58A6A5D13612}"/>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D6263626-3A6F-E347-B288-34AAE8D772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A24A5D4-5D8A-5F49-8D8F-392AF2EE05A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476382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C49A69-2AE5-3A44-83FA-612CFB2EF305}"/>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E21C24B3-CF2C-7C40-BB0C-A31E3C781CC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82858D1F-927F-BC43-B178-2DFC0ABB871B}"/>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817DA32C-9FA7-6940-9E88-317D49D20D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3B7BCB6-8FE0-9245-84F9-B359A5EF5930}"/>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7478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ED28A12-5575-284D-B04C-9F419AC45869}"/>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5EA08AB0-6906-B648-A33D-2465375F6F1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9D1D9E68-DF94-F144-A4F4-2BD46E608122}"/>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A46C62AE-C2DF-9742-9830-9BAE455C07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7F0EC27-E057-A549-856F-17C61D159205}"/>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946463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60F640-5926-BC4D-909F-9F2BA0A6350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FDD618EF-AEDE-0848-951B-2D55F4C0B4E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8ADBD72C-9299-D94B-BC88-3140D186AF4D}"/>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35509CCE-C3FD-7841-8DA0-9C774AF94D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7D7FD6A-0A7E-B94C-9752-A8B4559BDA27}"/>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03728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4C9B7E1-D83B-FE40-AAB8-395613C894C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xmlns="" id="{AF25DD96-6BB3-E04D-BA9B-DE3AB9126A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xmlns="" id="{5DB7AE1C-E24F-B94A-91EA-340A1CE155A3}"/>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5D0E1A05-A046-7847-B525-A1A30D389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BFD96CC0-41E8-0341-88B3-6592AE4E10F2}"/>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2567421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B0453A-BA55-394F-B232-67DFF9041BA6}"/>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0AD0C53F-BF66-714D-AC89-7962113FF46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xmlns="" id="{32288022-8691-5E41-9F62-59EFEFF087D7}"/>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xmlns="" id="{60BB9284-0FF9-7D49-B8E8-15DB2C62AEAC}"/>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6" name="Footer Placeholder 5">
            <a:extLst>
              <a:ext uri="{FF2B5EF4-FFF2-40B4-BE49-F238E27FC236}">
                <a16:creationId xmlns:a16="http://schemas.microsoft.com/office/drawing/2014/main" xmlns="" id="{2CA23CB4-13F9-334B-A5FE-301E478DA4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68F02EE-0404-BB47-9B11-B88875452393}"/>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59397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E65D02-70F5-2946-BE84-292D50E21F2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EDC75353-DFD0-494F-9D30-B1C43B7E65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xmlns="" id="{9382DB5B-03A4-1247-8B88-2A6FC5ED708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xmlns="" id="{47DB5A33-B222-5B41-9111-6FD2D7BD1F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xmlns="" id="{D3A992A5-526E-2145-8CAD-A29401E0B83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xmlns="" id="{787485DF-1C10-9C42-877B-3403F2CBFD82}"/>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8" name="Footer Placeholder 7">
            <a:extLst>
              <a:ext uri="{FF2B5EF4-FFF2-40B4-BE49-F238E27FC236}">
                <a16:creationId xmlns:a16="http://schemas.microsoft.com/office/drawing/2014/main" xmlns="" id="{AC20B0E8-0BB1-9046-A1E7-46BFC3FA85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CCC5A42B-269D-1541-AB37-EBD40A25443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385966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C199B4E-F87B-094C-896F-FD1B816FEFD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xmlns="" id="{BAC185AF-D429-8442-92E6-215A03937377}"/>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4" name="Footer Placeholder 3">
            <a:extLst>
              <a:ext uri="{FF2B5EF4-FFF2-40B4-BE49-F238E27FC236}">
                <a16:creationId xmlns:a16="http://schemas.microsoft.com/office/drawing/2014/main" xmlns="" id="{E56D0CC1-7161-C341-9A91-D8285D73AE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E07750F8-6ABD-704B-AEE3-B8F62D8A228D}"/>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496490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6AD2FCC-A172-EE4B-B095-8F595ACBB060}"/>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3" name="Footer Placeholder 2">
            <a:extLst>
              <a:ext uri="{FF2B5EF4-FFF2-40B4-BE49-F238E27FC236}">
                <a16:creationId xmlns:a16="http://schemas.microsoft.com/office/drawing/2014/main" xmlns="" id="{A38BFB75-F2BE-694E-B696-C399C54060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3D652D81-C4AF-C548-920B-CB7A0986B13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245086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BA6AFD-6B3E-954F-B257-299607EFCF8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B1D5AD4F-B844-5F4A-9FC4-2C80BB2BC45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xmlns="" id="{1A281FD6-A8D6-7241-ACB4-E089F4D185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3FFE4448-B2CC-B54F-8223-1FBB2DE1A555}"/>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6" name="Footer Placeholder 5">
            <a:extLst>
              <a:ext uri="{FF2B5EF4-FFF2-40B4-BE49-F238E27FC236}">
                <a16:creationId xmlns:a16="http://schemas.microsoft.com/office/drawing/2014/main" xmlns="" id="{6CF1BDC5-7AE1-2841-BDD8-4BC4C824E1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E227CC1-66EB-4345-B72A-FE3A026B168F}"/>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095815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DFA8C6-E708-2C4E-8227-AECE07F5465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xmlns="" id="{F63ACB93-1584-5B41-BAF1-ECC09E8DCE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E309D7A6-9D18-0A44-AACD-863E29D509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BF3DC3AE-708A-E341-96E6-456F0F9DA7E3}"/>
              </a:ext>
            </a:extLst>
          </p:cNvPr>
          <p:cNvSpPr>
            <a:spLocks noGrp="1"/>
          </p:cNvSpPr>
          <p:nvPr>
            <p:ph type="dt" sz="half" idx="10"/>
          </p:nvPr>
        </p:nvSpPr>
        <p:spPr/>
        <p:txBody>
          <a:bodyPr/>
          <a:lstStyle/>
          <a:p>
            <a:fld id="{DE0D558E-0205-204E-B554-863495B0ECF7}" type="datetimeFigureOut">
              <a:rPr lang="en-US" smtClean="0"/>
              <a:pPr/>
              <a:t>5/24/2021</a:t>
            </a:fld>
            <a:endParaRPr lang="en-US"/>
          </a:p>
        </p:txBody>
      </p:sp>
      <p:sp>
        <p:nvSpPr>
          <p:cNvPr id="6" name="Footer Placeholder 5">
            <a:extLst>
              <a:ext uri="{FF2B5EF4-FFF2-40B4-BE49-F238E27FC236}">
                <a16:creationId xmlns:a16="http://schemas.microsoft.com/office/drawing/2014/main" xmlns="" id="{8DAB1A60-34C2-D14C-88B3-43EC9A7433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62E17FB-4075-D441-B5BA-CBEF4DA7BC80}"/>
              </a:ext>
            </a:extLst>
          </p:cNvPr>
          <p:cNvSpPr>
            <a:spLocks noGrp="1"/>
          </p:cNvSpPr>
          <p:nvPr>
            <p:ph type="sldNum" sz="quarter" idx="12"/>
          </p:nvPr>
        </p:nvSpPr>
        <p:spPr/>
        <p:txBody>
          <a:body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3947599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06947F6-C62C-B44D-9DE8-3785ABCEF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8F7F5C0E-6017-2B4C-B4DB-8B17A72330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20766F6B-96CB-714C-8A27-EFD496B348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0D558E-0205-204E-B554-863495B0ECF7}" type="datetimeFigureOut">
              <a:rPr lang="en-US" smtClean="0"/>
              <a:pPr/>
              <a:t>5/24/2021</a:t>
            </a:fld>
            <a:endParaRPr lang="en-US"/>
          </a:p>
        </p:txBody>
      </p:sp>
      <p:sp>
        <p:nvSpPr>
          <p:cNvPr id="5" name="Footer Placeholder 4">
            <a:extLst>
              <a:ext uri="{FF2B5EF4-FFF2-40B4-BE49-F238E27FC236}">
                <a16:creationId xmlns:a16="http://schemas.microsoft.com/office/drawing/2014/main" xmlns="" id="{171E6D75-8795-0644-A444-352DAB734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C3DD3DE6-8402-CF43-9D2E-92F1938CF3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625933-A9C8-4148-82D8-C024BD444C6C}" type="slidenum">
              <a:rPr lang="en-US" smtClean="0"/>
              <a:pPr/>
              <a:t>‹#›</a:t>
            </a:fld>
            <a:endParaRPr lang="en-US"/>
          </a:p>
        </p:txBody>
      </p:sp>
    </p:spTree>
    <p:extLst>
      <p:ext uri="{BB962C8B-B14F-4D97-AF65-F5344CB8AC3E}">
        <p14:creationId xmlns:p14="http://schemas.microsoft.com/office/powerpoint/2010/main" xmlns="" val="1257330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2F6277-D522-E34A-8715-0CC9758A0DAF}"/>
              </a:ext>
            </a:extLst>
          </p:cNvPr>
          <p:cNvSpPr>
            <a:spLocks noGrp="1"/>
          </p:cNvSpPr>
          <p:nvPr>
            <p:ph type="ctrTitle"/>
          </p:nvPr>
        </p:nvSpPr>
        <p:spPr/>
        <p:txBody>
          <a:bodyPr/>
          <a:lstStyle/>
          <a:p>
            <a:r>
              <a:rPr lang="en-US" dirty="0"/>
              <a:t>Classification performance metrics</a:t>
            </a:r>
          </a:p>
        </p:txBody>
      </p:sp>
    </p:spTree>
    <p:extLst>
      <p:ext uri="{BB962C8B-B14F-4D97-AF65-F5344CB8AC3E}">
        <p14:creationId xmlns:p14="http://schemas.microsoft.com/office/powerpoint/2010/main" xmlns="" val="27591720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D034F561-2768-4A47-A59B-78C909DC5CA5}"/>
              </a:ext>
            </a:extLst>
          </p:cNvPr>
          <p:cNvPicPr>
            <a:picLocks noChangeAspect="1"/>
          </p:cNvPicPr>
          <p:nvPr/>
        </p:nvPicPr>
        <p:blipFill>
          <a:blip r:embed="rId2"/>
          <a:stretch>
            <a:fillRect/>
          </a:stretch>
        </p:blipFill>
        <p:spPr>
          <a:xfrm>
            <a:off x="2018311" y="1180193"/>
            <a:ext cx="7528686" cy="4223080"/>
          </a:xfrm>
          <a:prstGeom prst="rect">
            <a:avLst/>
          </a:prstGeom>
        </p:spPr>
      </p:pic>
    </p:spTree>
    <p:extLst>
      <p:ext uri="{BB962C8B-B14F-4D97-AF65-F5344CB8AC3E}">
        <p14:creationId xmlns:p14="http://schemas.microsoft.com/office/powerpoint/2010/main" xmlns="" val="762843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AF41E91-43C5-384D-834C-E93C253944D5}"/>
              </a:ext>
            </a:extLst>
          </p:cNvPr>
          <p:cNvSpPr>
            <a:spLocks noGrp="1"/>
          </p:cNvSpPr>
          <p:nvPr>
            <p:ph idx="1"/>
          </p:nvPr>
        </p:nvSpPr>
        <p:spPr>
          <a:xfrm>
            <a:off x="838200" y="864704"/>
            <a:ext cx="10515600" cy="5312259"/>
          </a:xfrm>
        </p:spPr>
        <p:txBody>
          <a:bodyPr/>
          <a:lstStyle/>
          <a:p>
            <a:r>
              <a:rPr lang="en-US" dirty="0"/>
              <a:t>We use F1 score when both precision and recall are both important to us</a:t>
            </a:r>
          </a:p>
          <a:p>
            <a:pPr fontAlgn="base"/>
            <a:r>
              <a:rPr lang="en-IN" b="1" dirty="0"/>
              <a:t>F1 score</a:t>
            </a:r>
            <a:r>
              <a:rPr lang="en-IN" dirty="0"/>
              <a:t> - F1 Score is the weighted average of Precision and Recall. Therefore, this score takes both false positives and false negatives into account. F1 score is useful, especially if you have an uneven class distribution. </a:t>
            </a:r>
          </a:p>
          <a:p>
            <a:pPr fontAlgn="base"/>
            <a:r>
              <a:rPr lang="en-IN" dirty="0"/>
              <a:t>Accuracy works best if false positives and false negatives have similar cost. If the cost of false positives and false negatives are very different, it’s better to look at both Precision </a:t>
            </a:r>
            <a:r>
              <a:rPr lang="en-IN"/>
              <a:t>and Recall.</a:t>
            </a:r>
            <a:endParaRPr lang="en-IN" dirty="0"/>
          </a:p>
          <a:p>
            <a:pPr fontAlgn="base"/>
            <a:r>
              <a:rPr lang="en-IN" dirty="0"/>
              <a:t>F1 Score = 2*(Recall * Precision) / (Recall + Precision)</a:t>
            </a:r>
          </a:p>
          <a:p>
            <a:endParaRPr lang="en-US" dirty="0"/>
          </a:p>
        </p:txBody>
      </p:sp>
    </p:spTree>
    <p:extLst>
      <p:ext uri="{BB962C8B-B14F-4D97-AF65-F5344CB8AC3E}">
        <p14:creationId xmlns:p14="http://schemas.microsoft.com/office/powerpoint/2010/main" xmlns="" val="2073645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AF41E91-43C5-384D-834C-E93C253944D5}"/>
              </a:ext>
            </a:extLst>
          </p:cNvPr>
          <p:cNvSpPr>
            <a:spLocks noGrp="1"/>
          </p:cNvSpPr>
          <p:nvPr>
            <p:ph idx="1"/>
          </p:nvPr>
        </p:nvSpPr>
        <p:spPr/>
        <p:txBody>
          <a:bodyPr>
            <a:normAutofit/>
          </a:bodyPr>
          <a:lstStyle/>
          <a:p>
            <a:pPr fontAlgn="base"/>
            <a:r>
              <a:rPr lang="en-IN" b="1" dirty="0"/>
              <a:t>Recall </a:t>
            </a:r>
            <a:r>
              <a:rPr lang="en-IN" dirty="0"/>
              <a:t>(Sensitivity) - Recall is the ratio of correctly predicted positive observations to the all observations in actual class - yes. The question recall answers is: Of all the passengers that truly survived, how many did we label? We have got recall of 0.631 which is good for this model as it’s above 0.5.</a:t>
            </a:r>
          </a:p>
          <a:p>
            <a:pPr fontAlgn="base"/>
            <a:r>
              <a:rPr lang="en-IN" dirty="0"/>
              <a:t>Recall = TP/TP+FN</a:t>
            </a:r>
          </a:p>
        </p:txBody>
      </p:sp>
    </p:spTree>
    <p:extLst>
      <p:ext uri="{BB962C8B-B14F-4D97-AF65-F5344CB8AC3E}">
        <p14:creationId xmlns:p14="http://schemas.microsoft.com/office/powerpoint/2010/main" xmlns="" val="2375539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86818743-C46D-B14B-A5FE-3349F13865C2}"/>
              </a:ext>
            </a:extLst>
          </p:cNvPr>
          <p:cNvPicPr>
            <a:picLocks noChangeAspect="1"/>
          </p:cNvPicPr>
          <p:nvPr/>
        </p:nvPicPr>
        <p:blipFill>
          <a:blip r:embed="rId2"/>
          <a:stretch>
            <a:fillRect/>
          </a:stretch>
        </p:blipFill>
        <p:spPr>
          <a:xfrm>
            <a:off x="1690254" y="418604"/>
            <a:ext cx="8273143" cy="6204857"/>
          </a:xfrm>
          <a:prstGeom prst="rect">
            <a:avLst/>
          </a:prstGeom>
        </p:spPr>
      </p:pic>
    </p:spTree>
    <p:extLst>
      <p:ext uri="{BB962C8B-B14F-4D97-AF65-F5344CB8AC3E}">
        <p14:creationId xmlns:p14="http://schemas.microsoft.com/office/powerpoint/2010/main" xmlns="" val="3101520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p:txBody>
          <a:bodyPr>
            <a:normAutofit/>
          </a:bodyPr>
          <a:lstStyle/>
          <a:p>
            <a:r>
              <a:rPr lang="en-US" sz="3600" dirty="0"/>
              <a:t>Accuracy</a:t>
            </a:r>
          </a:p>
          <a:p>
            <a:r>
              <a:rPr lang="en-US" sz="3600" dirty="0"/>
              <a:t>Precision</a:t>
            </a:r>
          </a:p>
          <a:p>
            <a:r>
              <a:rPr lang="en-US" sz="3600" dirty="0"/>
              <a:t>Specificity</a:t>
            </a:r>
          </a:p>
          <a:p>
            <a:r>
              <a:rPr lang="en-US" sz="3600" dirty="0"/>
              <a:t>Sensitivity</a:t>
            </a:r>
          </a:p>
          <a:p>
            <a:r>
              <a:rPr lang="en-US" sz="3600" dirty="0"/>
              <a:t>ROC Curve</a:t>
            </a:r>
          </a:p>
          <a:p>
            <a:r>
              <a:rPr lang="en-US" sz="3600" dirty="0"/>
              <a:t>Recall</a:t>
            </a:r>
          </a:p>
          <a:p>
            <a:r>
              <a:rPr lang="en-US" sz="3600" dirty="0"/>
              <a:t>Cohen’s Kappa</a:t>
            </a:r>
          </a:p>
          <a:p>
            <a:endParaRPr lang="en-US" sz="3600" dirty="0"/>
          </a:p>
          <a:p>
            <a:endParaRPr lang="en-US" sz="3600" dirty="0"/>
          </a:p>
          <a:p>
            <a:endParaRPr lang="en-US" sz="3600" dirty="0"/>
          </a:p>
        </p:txBody>
      </p:sp>
    </p:spTree>
    <p:extLst>
      <p:ext uri="{BB962C8B-B14F-4D97-AF65-F5344CB8AC3E}">
        <p14:creationId xmlns:p14="http://schemas.microsoft.com/office/powerpoint/2010/main" xmlns="" val="193262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a:xfrm>
            <a:off x="838200" y="1825625"/>
            <a:ext cx="10515600" cy="4375478"/>
          </a:xfrm>
        </p:spPr>
        <p:txBody>
          <a:bodyPr>
            <a:normAutofit fontScale="92500" lnSpcReduction="20000"/>
          </a:bodyPr>
          <a:lstStyle/>
          <a:p>
            <a:r>
              <a:rPr lang="en-US" sz="3600" dirty="0"/>
              <a:t>True positive rate or Total Positive Rate or Sensitivity or Recall</a:t>
            </a:r>
          </a:p>
          <a:p>
            <a:r>
              <a:rPr lang="en-US" sz="3600" dirty="0"/>
              <a:t>False positive rate or Fall-Out</a:t>
            </a:r>
          </a:p>
          <a:p>
            <a:r>
              <a:rPr lang="en-US" sz="3600" dirty="0"/>
              <a:t>True negative rate or Specificity</a:t>
            </a:r>
          </a:p>
          <a:p>
            <a:r>
              <a:rPr lang="en-US" sz="3600" dirty="0"/>
              <a:t>False negative rate or Miss Rate</a:t>
            </a:r>
          </a:p>
          <a:p>
            <a:r>
              <a:rPr lang="en-US" sz="3600" dirty="0"/>
              <a:t>F1 Score</a:t>
            </a:r>
          </a:p>
          <a:p>
            <a:r>
              <a:rPr lang="en-US" sz="3600" dirty="0"/>
              <a:t>Type 1 error</a:t>
            </a:r>
          </a:p>
          <a:p>
            <a:r>
              <a:rPr lang="en-US" sz="3600" dirty="0"/>
              <a:t>Type 2 error</a:t>
            </a:r>
          </a:p>
          <a:p>
            <a:r>
              <a:rPr lang="en-US" sz="3600" dirty="0"/>
              <a:t>Confusion matrix</a:t>
            </a:r>
          </a:p>
          <a:p>
            <a:endParaRPr lang="en-US" sz="3600" dirty="0"/>
          </a:p>
          <a:p>
            <a:endParaRPr lang="en-US" sz="3600" dirty="0"/>
          </a:p>
          <a:p>
            <a:endParaRPr lang="en-US" sz="3600" dirty="0"/>
          </a:p>
        </p:txBody>
      </p:sp>
    </p:spTree>
    <p:extLst>
      <p:ext uri="{BB962C8B-B14F-4D97-AF65-F5344CB8AC3E}">
        <p14:creationId xmlns:p14="http://schemas.microsoft.com/office/powerpoint/2010/main" xmlns="" val="3052575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F6984D-FF1D-4B43-BEAA-1AF6B4C15122}"/>
              </a:ext>
            </a:extLst>
          </p:cNvPr>
          <p:cNvSpPr>
            <a:spLocks noGrp="1"/>
          </p:cNvSpPr>
          <p:nvPr>
            <p:ph type="title"/>
          </p:nvPr>
        </p:nvSpPr>
        <p:spPr/>
        <p:txBody>
          <a:bodyPr/>
          <a:lstStyle/>
          <a:p>
            <a:r>
              <a:rPr lang="en-US" dirty="0"/>
              <a:t>List of classification performance metrics</a:t>
            </a:r>
          </a:p>
        </p:txBody>
      </p:sp>
      <p:sp>
        <p:nvSpPr>
          <p:cNvPr id="3" name="Content Placeholder 2">
            <a:extLst>
              <a:ext uri="{FF2B5EF4-FFF2-40B4-BE49-F238E27FC236}">
                <a16:creationId xmlns:a16="http://schemas.microsoft.com/office/drawing/2014/main" xmlns="" id="{F7AAE278-6977-B543-A0B4-362A0D57EE9A}"/>
              </a:ext>
            </a:extLst>
          </p:cNvPr>
          <p:cNvSpPr>
            <a:spLocks noGrp="1"/>
          </p:cNvSpPr>
          <p:nvPr>
            <p:ph idx="1"/>
          </p:nvPr>
        </p:nvSpPr>
        <p:spPr/>
        <p:txBody>
          <a:bodyPr>
            <a:normAutofit/>
          </a:bodyPr>
          <a:lstStyle/>
          <a:p>
            <a:r>
              <a:rPr lang="en-US" sz="3600" dirty="0"/>
              <a:t>AUC</a:t>
            </a:r>
          </a:p>
          <a:p>
            <a:r>
              <a:rPr lang="en-US" sz="3600" dirty="0"/>
              <a:t>Positive Predictive Value or PPV or Precision</a:t>
            </a:r>
          </a:p>
        </p:txBody>
      </p:sp>
    </p:spTree>
    <p:extLst>
      <p:ext uri="{BB962C8B-B14F-4D97-AF65-F5344CB8AC3E}">
        <p14:creationId xmlns:p14="http://schemas.microsoft.com/office/powerpoint/2010/main" xmlns="" val="2570194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F2459047-E44E-2A44-879C-ED13E46DA997}"/>
              </a:ext>
            </a:extLst>
          </p:cNvPr>
          <p:cNvPicPr>
            <a:picLocks noChangeAspect="1"/>
          </p:cNvPicPr>
          <p:nvPr/>
        </p:nvPicPr>
        <p:blipFill>
          <a:blip r:embed="rId2"/>
          <a:stretch>
            <a:fillRect/>
          </a:stretch>
        </p:blipFill>
        <p:spPr>
          <a:xfrm>
            <a:off x="1921083" y="1377538"/>
            <a:ext cx="8706986" cy="4465121"/>
          </a:xfrm>
          <a:prstGeom prst="rect">
            <a:avLst/>
          </a:prstGeom>
        </p:spPr>
      </p:pic>
    </p:spTree>
    <p:extLst>
      <p:ext uri="{BB962C8B-B14F-4D97-AF65-F5344CB8AC3E}">
        <p14:creationId xmlns:p14="http://schemas.microsoft.com/office/powerpoint/2010/main" xmlns="" val="107512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36A7D9D8-E50A-FF4A-BCB1-02C8398E213D}"/>
              </a:ext>
            </a:extLst>
          </p:cNvPr>
          <p:cNvPicPr>
            <a:picLocks noChangeAspect="1"/>
          </p:cNvPicPr>
          <p:nvPr/>
        </p:nvPicPr>
        <p:blipFill>
          <a:blip r:embed="rId2"/>
          <a:stretch>
            <a:fillRect/>
          </a:stretch>
        </p:blipFill>
        <p:spPr>
          <a:xfrm>
            <a:off x="493987" y="278797"/>
            <a:ext cx="11151476" cy="6270856"/>
          </a:xfrm>
          <a:prstGeom prst="rect">
            <a:avLst/>
          </a:prstGeom>
        </p:spPr>
      </p:pic>
    </p:spTree>
    <p:extLst>
      <p:ext uri="{BB962C8B-B14F-4D97-AF65-F5344CB8AC3E}">
        <p14:creationId xmlns:p14="http://schemas.microsoft.com/office/powerpoint/2010/main" xmlns="" val="320518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CF4625D-7A2D-9049-B838-EB44366FD98B}"/>
              </a:ext>
            </a:extLst>
          </p:cNvPr>
          <p:cNvPicPr>
            <a:picLocks noChangeAspect="1"/>
          </p:cNvPicPr>
          <p:nvPr/>
        </p:nvPicPr>
        <p:blipFill>
          <a:blip r:embed="rId2"/>
          <a:stretch>
            <a:fillRect/>
          </a:stretch>
        </p:blipFill>
        <p:spPr>
          <a:xfrm>
            <a:off x="294291" y="220717"/>
            <a:ext cx="11756504" cy="6400800"/>
          </a:xfrm>
          <a:prstGeom prst="rect">
            <a:avLst/>
          </a:prstGeom>
        </p:spPr>
      </p:pic>
    </p:spTree>
    <p:extLst>
      <p:ext uri="{BB962C8B-B14F-4D97-AF65-F5344CB8AC3E}">
        <p14:creationId xmlns:p14="http://schemas.microsoft.com/office/powerpoint/2010/main" xmlns="" val="2566853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254ACA80-DBE2-D044-BC24-A32A5762BDDF}"/>
              </a:ext>
            </a:extLst>
          </p:cNvPr>
          <p:cNvPicPr>
            <a:picLocks noChangeAspect="1"/>
          </p:cNvPicPr>
          <p:nvPr/>
        </p:nvPicPr>
        <p:blipFill>
          <a:blip r:embed="rId2"/>
          <a:stretch>
            <a:fillRect/>
          </a:stretch>
        </p:blipFill>
        <p:spPr>
          <a:xfrm>
            <a:off x="148280" y="172995"/>
            <a:ext cx="11800704" cy="6450227"/>
          </a:xfrm>
          <a:prstGeom prst="rect">
            <a:avLst/>
          </a:prstGeom>
        </p:spPr>
      </p:pic>
    </p:spTree>
    <p:extLst>
      <p:ext uri="{BB962C8B-B14F-4D97-AF65-F5344CB8AC3E}">
        <p14:creationId xmlns:p14="http://schemas.microsoft.com/office/powerpoint/2010/main" xmlns="" val="2695336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BA7BA89C-3730-8B4D-B34D-FBFDFC193164}"/>
              </a:ext>
            </a:extLst>
          </p:cNvPr>
          <p:cNvPicPr>
            <a:picLocks noChangeAspect="1"/>
          </p:cNvPicPr>
          <p:nvPr/>
        </p:nvPicPr>
        <p:blipFill>
          <a:blip r:embed="rId2"/>
          <a:stretch>
            <a:fillRect/>
          </a:stretch>
        </p:blipFill>
        <p:spPr>
          <a:xfrm>
            <a:off x="3064205" y="892192"/>
            <a:ext cx="6063590" cy="5073616"/>
          </a:xfrm>
          <a:prstGeom prst="rect">
            <a:avLst/>
          </a:prstGeom>
        </p:spPr>
      </p:pic>
    </p:spTree>
    <p:extLst>
      <p:ext uri="{BB962C8B-B14F-4D97-AF65-F5344CB8AC3E}">
        <p14:creationId xmlns:p14="http://schemas.microsoft.com/office/powerpoint/2010/main" xmlns="" val="484831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1174</TotalTime>
  <Words>89</Words>
  <Application>Microsoft Office PowerPoint</Application>
  <PresentationFormat>Custom</PresentationFormat>
  <Paragraphs>29</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Classification performance metrics</vt:lpstr>
      <vt:lpstr>List of classification performance metrics</vt:lpstr>
      <vt:lpstr>List of classification performance metrics</vt:lpstr>
      <vt:lpstr>List of classification performance metrics</vt:lpstr>
      <vt:lpstr>Slide 5</vt:lpstr>
      <vt:lpstr>Slide 6</vt:lpstr>
      <vt:lpstr>Slide 7</vt:lpstr>
      <vt:lpstr>Slide 8</vt:lpstr>
      <vt:lpstr>Slide 9</vt:lpstr>
      <vt:lpstr>Slide 10</vt:lpstr>
      <vt:lpstr>Slide 11</vt:lpstr>
      <vt:lpstr>Slide 12</vt:lpstr>
      <vt:lpstr>Slide 13</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performance metrics</dc:title>
  <dc:creator>Gururajan Narasimhan</dc:creator>
  <cp:lastModifiedBy>Gururajan</cp:lastModifiedBy>
  <cp:revision>12</cp:revision>
  <dcterms:created xsi:type="dcterms:W3CDTF">2020-06-05T07:25:43Z</dcterms:created>
  <dcterms:modified xsi:type="dcterms:W3CDTF">2021-05-24T03:42:56Z</dcterms:modified>
</cp:coreProperties>
</file>

<file path=docProps/thumbnail.jpeg>
</file>